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8440063" cy="39239825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1pPr>
    <a:lvl2pPr marL="452308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2pPr>
    <a:lvl3pPr marL="904616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3pPr>
    <a:lvl4pPr marL="1356924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4pPr>
    <a:lvl5pPr marL="1809232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5pPr>
    <a:lvl6pPr marL="2261540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6pPr>
    <a:lvl7pPr marL="2713848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7pPr>
    <a:lvl8pPr marL="3166156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8pPr>
    <a:lvl9pPr marL="3618464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2359" userDrawn="1">
          <p15:clr>
            <a:srgbClr val="A4A3A4"/>
          </p15:clr>
        </p15:guide>
        <p15:guide id="2" pos="89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FF"/>
    <a:srgbClr val="008000"/>
    <a:srgbClr val="800000"/>
    <a:srgbClr val="CC0000"/>
    <a:srgbClr val="D4D4FF"/>
    <a:srgbClr val="D3D3FF"/>
    <a:srgbClr val="777777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671" autoAdjust="0"/>
    <p:restoredTop sz="86376" autoAdjust="0"/>
  </p:normalViewPr>
  <p:slideViewPr>
    <p:cSldViewPr snapToGrid="0">
      <p:cViewPr>
        <p:scale>
          <a:sx n="33" d="100"/>
          <a:sy n="33" d="100"/>
        </p:scale>
        <p:origin x="-576" y="-72"/>
      </p:cViewPr>
      <p:guideLst>
        <p:guide orient="horz" pos="12359"/>
        <p:guide pos="89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868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5FE3517C-4408-4409-A267-CCA7E8FCA22C}" type="datetimeFigureOut">
              <a:rPr lang="zh-TW" altLang="en-US"/>
              <a:pPr>
                <a:defRPr/>
              </a:pPr>
              <a:t>2015/12/3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C5F54951-9283-4969-911B-6A405847EA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664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2" name="頁尾版面配置區 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投影片圖像版面配置區 2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1143000"/>
            <a:ext cx="2235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5397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2308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04616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56924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09232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61540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6pPr>
    <a:lvl7pPr marL="2713848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7pPr>
    <a:lvl8pPr marL="3166156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8pPr>
    <a:lvl9pPr marL="3618464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85988" y="685800"/>
            <a:ext cx="2486025" cy="3429000"/>
          </a:xfrm>
          <a:prstGeom prst="rect">
            <a:avLst/>
          </a:prstGeom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006846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133319" y="12189755"/>
            <a:ext cx="24173427" cy="8410594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266637" y="22236008"/>
            <a:ext cx="19906790" cy="100286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1439" indent="0" algn="ctr">
              <a:buNone/>
              <a:defRPr/>
            </a:lvl2pPr>
            <a:lvl3pPr marL="902879" indent="0" algn="ctr">
              <a:buNone/>
              <a:defRPr/>
            </a:lvl3pPr>
            <a:lvl4pPr marL="1354318" indent="0" algn="ctr">
              <a:buNone/>
              <a:defRPr/>
            </a:lvl4pPr>
            <a:lvl5pPr marL="1805757" indent="0" algn="ctr">
              <a:buNone/>
              <a:defRPr/>
            </a:lvl5pPr>
            <a:lvl6pPr marL="2257196" indent="0" algn="ctr">
              <a:buNone/>
              <a:defRPr/>
            </a:lvl6pPr>
            <a:lvl7pPr marL="2708636" indent="0" algn="ctr">
              <a:buNone/>
              <a:defRPr/>
            </a:lvl7pPr>
            <a:lvl8pPr marL="3160075" indent="0" algn="ctr">
              <a:buNone/>
              <a:defRPr/>
            </a:lvl8pPr>
            <a:lvl9pPr marL="3611514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21690" y="9155534"/>
            <a:ext cx="25596684" cy="2589661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>
          <a:xfrm>
            <a:off x="1421690" y="1571293"/>
            <a:ext cx="25596684" cy="6539971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54628" y="2088765"/>
            <a:ext cx="24530808" cy="758435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8280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20619988" y="1571579"/>
            <a:ext cx="6398387" cy="33480571"/>
          </a:xfrm>
          <a:prstGeom prst="rect">
            <a:avLst/>
          </a:prstGeo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21690" y="1571579"/>
            <a:ext cx="19047820" cy="334805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1954628" y="2088765"/>
            <a:ext cx="24530808" cy="758435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0637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21690" y="9155534"/>
            <a:ext cx="25596684" cy="2589661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46176" y="25215761"/>
            <a:ext cx="24174994" cy="7792215"/>
          </a:xfrm>
          <a:prstGeom prst="rect">
            <a:avLst/>
          </a:prstGeom>
        </p:spPr>
        <p:txBody>
          <a:bodyPr anchor="t"/>
          <a:lstStyle>
            <a:lvl1pPr algn="l">
              <a:defRPr sz="395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46176" y="16632149"/>
            <a:ext cx="24174994" cy="85836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975"/>
            </a:lvl1pPr>
            <a:lvl2pPr marL="451439" indent="0">
              <a:buNone/>
              <a:defRPr sz="1777"/>
            </a:lvl2pPr>
            <a:lvl3pPr marL="902879" indent="0">
              <a:buNone/>
              <a:defRPr sz="1580"/>
            </a:lvl3pPr>
            <a:lvl4pPr marL="1354318" indent="0">
              <a:buNone/>
              <a:defRPr sz="1382"/>
            </a:lvl4pPr>
            <a:lvl5pPr marL="1805757" indent="0">
              <a:buNone/>
              <a:defRPr sz="1382"/>
            </a:lvl5pPr>
            <a:lvl6pPr marL="2257196" indent="0">
              <a:buNone/>
              <a:defRPr sz="1382"/>
            </a:lvl6pPr>
            <a:lvl7pPr marL="2708636" indent="0">
              <a:buNone/>
              <a:defRPr sz="1382"/>
            </a:lvl7pPr>
            <a:lvl8pPr marL="3160075" indent="0">
              <a:buNone/>
              <a:defRPr sz="1382"/>
            </a:lvl8pPr>
            <a:lvl9pPr marL="3611514" indent="0">
              <a:buNone/>
              <a:defRPr sz="1382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21692" y="9155534"/>
            <a:ext cx="12723103" cy="25896618"/>
          </a:xfrm>
          <a:prstGeom prst="rect">
            <a:avLst/>
          </a:prstGeo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7"/>
            </a:lvl4pPr>
            <a:lvl5pPr>
              <a:defRPr sz="1777"/>
            </a:lvl5pPr>
            <a:lvl6pPr>
              <a:defRPr sz="1777"/>
            </a:lvl6pPr>
            <a:lvl7pPr>
              <a:defRPr sz="1777"/>
            </a:lvl7pPr>
            <a:lvl8pPr>
              <a:defRPr sz="1777"/>
            </a:lvl8pPr>
            <a:lvl9pPr>
              <a:defRPr sz="1777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295270" y="9155534"/>
            <a:ext cx="12723104" cy="25896618"/>
          </a:xfrm>
          <a:prstGeom prst="rect">
            <a:avLst/>
          </a:prstGeo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7"/>
            </a:lvl4pPr>
            <a:lvl5pPr>
              <a:defRPr sz="1777"/>
            </a:lvl5pPr>
            <a:lvl6pPr>
              <a:defRPr sz="1777"/>
            </a:lvl6pPr>
            <a:lvl7pPr>
              <a:defRPr sz="1777"/>
            </a:lvl7pPr>
            <a:lvl8pPr>
              <a:defRPr sz="1777"/>
            </a:lvl8pPr>
            <a:lvl9pPr>
              <a:defRPr sz="1777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421691" y="8783865"/>
            <a:ext cx="12566357" cy="36606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70" b="1"/>
            </a:lvl1pPr>
            <a:lvl2pPr marL="451439" indent="0">
              <a:buNone/>
              <a:defRPr sz="1975" b="1"/>
            </a:lvl2pPr>
            <a:lvl3pPr marL="902879" indent="0">
              <a:buNone/>
              <a:defRPr sz="1777" b="1"/>
            </a:lvl3pPr>
            <a:lvl4pPr marL="1354318" indent="0">
              <a:buNone/>
              <a:defRPr sz="1580" b="1"/>
            </a:lvl4pPr>
            <a:lvl5pPr marL="1805757" indent="0">
              <a:buNone/>
              <a:defRPr sz="1580" b="1"/>
            </a:lvl5pPr>
            <a:lvl6pPr marL="2257196" indent="0">
              <a:buNone/>
              <a:defRPr sz="1580" b="1"/>
            </a:lvl6pPr>
            <a:lvl7pPr marL="2708636" indent="0">
              <a:buNone/>
              <a:defRPr sz="1580" b="1"/>
            </a:lvl7pPr>
            <a:lvl8pPr marL="3160075" indent="0">
              <a:buNone/>
              <a:defRPr sz="1580" b="1"/>
            </a:lvl8pPr>
            <a:lvl9pPr marL="3611514" indent="0">
              <a:buNone/>
              <a:defRPr sz="158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21691" y="12444475"/>
            <a:ext cx="12566357" cy="22607675"/>
          </a:xfrm>
          <a:prstGeom prst="rect">
            <a:avLst/>
          </a:prstGeo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7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14447314" y="8783865"/>
            <a:ext cx="12571060" cy="36606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70" b="1"/>
            </a:lvl1pPr>
            <a:lvl2pPr marL="451439" indent="0">
              <a:buNone/>
              <a:defRPr sz="1975" b="1"/>
            </a:lvl2pPr>
            <a:lvl3pPr marL="902879" indent="0">
              <a:buNone/>
              <a:defRPr sz="1777" b="1"/>
            </a:lvl3pPr>
            <a:lvl4pPr marL="1354318" indent="0">
              <a:buNone/>
              <a:defRPr sz="1580" b="1"/>
            </a:lvl4pPr>
            <a:lvl5pPr marL="1805757" indent="0">
              <a:buNone/>
              <a:defRPr sz="1580" b="1"/>
            </a:lvl5pPr>
            <a:lvl6pPr marL="2257196" indent="0">
              <a:buNone/>
              <a:defRPr sz="1580" b="1"/>
            </a:lvl6pPr>
            <a:lvl7pPr marL="2708636" indent="0">
              <a:buNone/>
              <a:defRPr sz="1580" b="1"/>
            </a:lvl7pPr>
            <a:lvl8pPr marL="3160075" indent="0">
              <a:buNone/>
              <a:defRPr sz="1580" b="1"/>
            </a:lvl8pPr>
            <a:lvl9pPr marL="3611514" indent="0">
              <a:buNone/>
              <a:defRPr sz="158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14447314" y="12444475"/>
            <a:ext cx="12571060" cy="22607675"/>
          </a:xfrm>
          <a:prstGeom prst="rect">
            <a:avLst/>
          </a:prstGeo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7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174" y="37315875"/>
            <a:ext cx="17863713" cy="19239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 bwMode="auto">
          <a:xfrm>
            <a:off x="0" y="1"/>
            <a:ext cx="28440063" cy="5694668"/>
          </a:xfrm>
          <a:prstGeom prst="rect">
            <a:avLst/>
          </a:prstGeom>
          <a:solidFill>
            <a:srgbClr val="008000"/>
          </a:solidFill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286" tIns="45143" rIns="90286" bIns="45143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481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3258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新細明體" pitchFamily="18" charset="-12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2" y="1561969"/>
            <a:ext cx="9356191" cy="6649975"/>
          </a:xfrm>
          <a:prstGeom prst="rect">
            <a:avLst/>
          </a:prstGeom>
        </p:spPr>
        <p:txBody>
          <a:bodyPr anchor="b"/>
          <a:lstStyle>
            <a:lvl1pPr algn="l">
              <a:defRPr sz="1975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119589" y="1561970"/>
            <a:ext cx="15898786" cy="33490182"/>
          </a:xfrm>
          <a:prstGeom prst="rect">
            <a:avLst/>
          </a:prstGeom>
        </p:spPr>
        <p:txBody>
          <a:bodyPr/>
          <a:lstStyle>
            <a:lvl1pPr>
              <a:defRPr sz="3160"/>
            </a:lvl1pPr>
            <a:lvl2pPr>
              <a:defRPr sz="2765"/>
            </a:lvl2pPr>
            <a:lvl3pPr>
              <a:defRPr sz="2370"/>
            </a:lvl3pPr>
            <a:lvl4pPr>
              <a:defRPr sz="1975"/>
            </a:lvl4pPr>
            <a:lvl5pPr>
              <a:defRPr sz="1975"/>
            </a:lvl5pPr>
            <a:lvl6pPr>
              <a:defRPr sz="1975"/>
            </a:lvl6pPr>
            <a:lvl7pPr>
              <a:defRPr sz="1975"/>
            </a:lvl7pPr>
            <a:lvl8pPr>
              <a:defRPr sz="1975"/>
            </a:lvl8pPr>
            <a:lvl9pPr>
              <a:defRPr sz="19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421692" y="8211944"/>
            <a:ext cx="9356191" cy="268402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82"/>
            </a:lvl1pPr>
            <a:lvl2pPr marL="451439" indent="0">
              <a:buNone/>
              <a:defRPr sz="1185"/>
            </a:lvl2pPr>
            <a:lvl3pPr marL="902879" indent="0">
              <a:buNone/>
              <a:defRPr sz="987"/>
            </a:lvl3pPr>
            <a:lvl4pPr marL="1354318" indent="0">
              <a:buNone/>
              <a:defRPr sz="889"/>
            </a:lvl4pPr>
            <a:lvl5pPr marL="1805757" indent="0">
              <a:buNone/>
              <a:defRPr sz="889"/>
            </a:lvl5pPr>
            <a:lvl6pPr marL="2257196" indent="0">
              <a:buNone/>
              <a:defRPr sz="889"/>
            </a:lvl6pPr>
            <a:lvl7pPr marL="2708636" indent="0">
              <a:buNone/>
              <a:defRPr sz="889"/>
            </a:lvl7pPr>
            <a:lvl8pPr marL="3160075" indent="0">
              <a:buNone/>
              <a:defRPr sz="889"/>
            </a:lvl8pPr>
            <a:lvl9pPr marL="3611514" indent="0">
              <a:buNone/>
              <a:defRPr sz="889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133" y="36627073"/>
            <a:ext cx="18708674" cy="261275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50"/>
          <p:cNvSpPr>
            <a:spLocks noChangeArrowheads="1"/>
          </p:cNvSpPr>
          <p:nvPr userDrawn="1"/>
        </p:nvSpPr>
        <p:spPr bwMode="auto">
          <a:xfrm>
            <a:off x="0" y="0"/>
            <a:ext cx="28440063" cy="4795665"/>
          </a:xfrm>
          <a:prstGeom prst="rect">
            <a:avLst/>
          </a:prstGeom>
          <a:solidFill>
            <a:srgbClr val="FFFF66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 sz="3224">
              <a:ea typeface="新細明體" pitchFamily="18" charset="-120"/>
            </a:endParaRPr>
          </a:p>
        </p:txBody>
      </p:sp>
      <p:sp>
        <p:nvSpPr>
          <p:cNvPr id="1027" name="Rectangle 60"/>
          <p:cNvSpPr>
            <a:spLocks noChangeArrowheads="1"/>
          </p:cNvSpPr>
          <p:nvPr userDrawn="1"/>
        </p:nvSpPr>
        <p:spPr bwMode="auto">
          <a:xfrm>
            <a:off x="0" y="4702865"/>
            <a:ext cx="28440063" cy="2485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 sz="2469">
              <a:ea typeface="標楷體" pitchFamily="65" charset="-120"/>
            </a:endParaRPr>
          </a:p>
        </p:txBody>
      </p:sp>
      <p:pic>
        <p:nvPicPr>
          <p:cNvPr id="1029" name="圖片 8" descr="fju_logo.jpg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3122388" y="37245433"/>
            <a:ext cx="1354289" cy="153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圖片 9" descr="003.gif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23775291" y="37099158"/>
            <a:ext cx="2181910" cy="164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圖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677" y="37245433"/>
            <a:ext cx="19298614" cy="163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1" r:id="rId11"/>
    <p:sldLayoutId id="2147483659" r:id="rId12"/>
    <p:sldLayoutId id="2147483660" r:id="rId13"/>
  </p:sldLayoutIdLst>
  <p:timing>
    <p:tnLst>
      <p:par>
        <p:cTn id="1" dur="indefinite" restart="never" nodeType="tmRoot"/>
      </p:par>
    </p:tnLst>
  </p:timing>
  <p:txStyles>
    <p:titleStyle>
      <a:lvl1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2pPr>
      <a:lvl3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3pPr>
      <a:lvl4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4pPr>
      <a:lvl5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5pPr>
      <a:lvl6pPr marL="451439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6pPr>
      <a:lvl7pPr marL="902879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7pPr>
      <a:lvl8pPr marL="1354318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8pPr>
      <a:lvl9pPr marL="1805757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9pPr>
    </p:titleStyle>
    <p:bodyStyle>
      <a:lvl1pPr marL="459277" indent="-459277" algn="l" defTabSz="1214811" rtl="0" eaLnBrk="0" fontAlgn="base" hangingPunct="0">
        <a:spcBef>
          <a:spcPct val="20000"/>
        </a:spcBef>
        <a:spcAft>
          <a:spcPct val="0"/>
        </a:spcAft>
        <a:buChar char="•"/>
        <a:defRPr kumimoji="1" sz="4345">
          <a:solidFill>
            <a:schemeClr val="tx1"/>
          </a:solidFill>
          <a:latin typeface="+mn-lt"/>
          <a:ea typeface="+mn-ea"/>
          <a:cs typeface="+mn-cs"/>
        </a:defRPr>
      </a:lvl1pPr>
      <a:lvl2pPr marL="987523" indent="-382469" algn="l" defTabSz="1214811" rtl="0" eaLnBrk="0" fontAlgn="base" hangingPunct="0">
        <a:spcBef>
          <a:spcPct val="20000"/>
        </a:spcBef>
        <a:spcAft>
          <a:spcPct val="0"/>
        </a:spcAft>
        <a:buChar char="–"/>
        <a:defRPr kumimoji="1" sz="3653">
          <a:solidFill>
            <a:schemeClr val="tx1"/>
          </a:solidFill>
          <a:latin typeface="+mn-lt"/>
          <a:ea typeface="+mn-ea"/>
        </a:defRPr>
      </a:lvl2pPr>
      <a:lvl3pPr marL="1517338" indent="-302528" algn="l" defTabSz="1214811" rtl="0" eaLnBrk="0" fontAlgn="base" hangingPunct="0">
        <a:spcBef>
          <a:spcPct val="20000"/>
        </a:spcBef>
        <a:spcAft>
          <a:spcPct val="0"/>
        </a:spcAft>
        <a:buChar char="•"/>
        <a:defRPr kumimoji="1" sz="3258">
          <a:solidFill>
            <a:schemeClr val="tx1"/>
          </a:solidFill>
          <a:latin typeface="+mn-lt"/>
          <a:ea typeface="+mn-ea"/>
        </a:defRPr>
      </a:lvl3pPr>
      <a:lvl4pPr marL="2120825" indent="-307230" algn="l" defTabSz="1214811" rtl="0" eaLnBrk="0" fontAlgn="base" hangingPunct="0">
        <a:spcBef>
          <a:spcPct val="20000"/>
        </a:spcBef>
        <a:spcAft>
          <a:spcPct val="0"/>
        </a:spcAft>
        <a:buChar char="–"/>
        <a:defRPr kumimoji="1" sz="2567">
          <a:solidFill>
            <a:schemeClr val="tx1"/>
          </a:solidFill>
          <a:latin typeface="+mn-lt"/>
          <a:ea typeface="+mn-ea"/>
        </a:defRPr>
      </a:lvl4pPr>
      <a:lvl5pPr marL="2725879" indent="-296258" algn="l" defTabSz="1214811" rtl="0" eaLnBrk="0" fontAlgn="base" hangingPunct="0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5pPr>
      <a:lvl6pPr marL="3177318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6pPr>
      <a:lvl7pPr marL="3628757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7pPr>
      <a:lvl8pPr marL="4080196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8pPr>
      <a:lvl9pPr marL="4531636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1pPr>
      <a:lvl2pPr marL="451439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2pPr>
      <a:lvl3pPr marL="902879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3pPr>
      <a:lvl4pPr marL="1354318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4pPr>
      <a:lvl5pPr marL="1805757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5pPr>
      <a:lvl6pPr marL="2257196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6pPr>
      <a:lvl7pPr marL="2708636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7pPr>
      <a:lvl8pPr marL="3160075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8pPr>
      <a:lvl9pPr marL="3611514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66"/>
          <p:cNvSpPr>
            <a:spLocks noChangeArrowheads="1"/>
          </p:cNvSpPr>
          <p:nvPr/>
        </p:nvSpPr>
        <p:spPr bwMode="auto">
          <a:xfrm>
            <a:off x="14332889" y="5978051"/>
            <a:ext cx="12931576" cy="736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990" tIns="51495" rIns="102990" bIns="51495" anchorCtr="1"/>
          <a:lstStyle/>
          <a:p>
            <a:pPr algn="ctr" defTabSz="1029846">
              <a:lnSpc>
                <a:spcPct val="80000"/>
              </a:lnSpc>
              <a:defRPr/>
            </a:pPr>
            <a:endParaRPr lang="en-US" altLang="zh-TW" sz="987" b="1" dirty="0">
              <a:latin typeface="+mj-lt"/>
              <a:ea typeface="標楷體" pitchFamily="65" charset="-120"/>
            </a:endParaRPr>
          </a:p>
        </p:txBody>
      </p:sp>
      <p:sp>
        <p:nvSpPr>
          <p:cNvPr id="15362" name="Rectangle 42"/>
          <p:cNvSpPr>
            <a:spLocks noChangeArrowheads="1"/>
          </p:cNvSpPr>
          <p:nvPr/>
        </p:nvSpPr>
        <p:spPr bwMode="auto">
          <a:xfrm>
            <a:off x="-18810" y="3676225"/>
            <a:ext cx="28440063" cy="100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250" tIns="45126" rIns="90250" bIns="45126">
            <a:spAutoFit/>
          </a:bodyPr>
          <a:lstStyle/>
          <a:p>
            <a:pPr algn="ctr"/>
            <a:r>
              <a:rPr lang="zh-TW" altLang="en-US" sz="5924" b="1" dirty="0">
                <a:solidFill>
                  <a:schemeClr val="bg1"/>
                </a:solidFill>
                <a:ea typeface="標楷體" pitchFamily="65" charset="-120"/>
              </a:rPr>
              <a:t>輔仁大學  電機工程學系  大學部專題生</a:t>
            </a:r>
          </a:p>
        </p:txBody>
      </p:sp>
      <p:sp>
        <p:nvSpPr>
          <p:cNvPr id="15363" name="Rectangle 12"/>
          <p:cNvSpPr>
            <a:spLocks noChangeArrowheads="1"/>
          </p:cNvSpPr>
          <p:nvPr/>
        </p:nvSpPr>
        <p:spPr bwMode="auto">
          <a:xfrm>
            <a:off x="-1" y="733542"/>
            <a:ext cx="28440063" cy="1307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7899" b="1" dirty="0" smtClean="0">
                <a:solidFill>
                  <a:schemeClr val="bg1"/>
                </a:solidFill>
                <a:ea typeface="標楷體" pitchFamily="65" charset="-120"/>
              </a:rPr>
              <a:t>時變通道下 </a:t>
            </a:r>
            <a:r>
              <a:rPr lang="en-US" altLang="zh-TW" sz="7899" b="1" dirty="0" smtClean="0">
                <a:solidFill>
                  <a:schemeClr val="bg1"/>
                </a:solidFill>
                <a:ea typeface="標楷體" pitchFamily="65" charset="-120"/>
              </a:rPr>
              <a:t>OFDM</a:t>
            </a:r>
            <a:r>
              <a:rPr lang="zh-TW" altLang="en-US" sz="7899" b="1" smtClean="0">
                <a:solidFill>
                  <a:schemeClr val="bg1"/>
                </a:solidFill>
                <a:ea typeface="標楷體" pitchFamily="65" charset="-120"/>
              </a:rPr>
              <a:t>系統的通道</a:t>
            </a:r>
            <a:r>
              <a:rPr lang="zh-TW" altLang="en-US" sz="7899" b="1" dirty="0" smtClean="0">
                <a:solidFill>
                  <a:schemeClr val="bg1"/>
                </a:solidFill>
                <a:ea typeface="標楷體" pitchFamily="65" charset="-120"/>
              </a:rPr>
              <a:t>估測之研究</a:t>
            </a:r>
            <a:endParaRPr lang="en-US" altLang="zh-TW" sz="7899" b="1" dirty="0">
              <a:solidFill>
                <a:schemeClr val="bg1"/>
              </a:solidFill>
              <a:ea typeface="標楷體" pitchFamily="65" charset="-120"/>
            </a:endParaRPr>
          </a:p>
        </p:txBody>
      </p:sp>
      <p:sp>
        <p:nvSpPr>
          <p:cNvPr id="15364" name="Rectangle 13"/>
          <p:cNvSpPr>
            <a:spLocks noChangeArrowheads="1"/>
          </p:cNvSpPr>
          <p:nvPr/>
        </p:nvSpPr>
        <p:spPr bwMode="auto">
          <a:xfrm>
            <a:off x="-1" y="2436735"/>
            <a:ext cx="28440063" cy="100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指導教授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余金郎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博士      學生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：戴美</a:t>
            </a:r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華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、李立心、謝承儒</a:t>
            </a:r>
            <a:endParaRPr lang="zh-TW" altLang="zh-TW" sz="5924" b="1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5365" name="Rectangle 146"/>
          <p:cNvSpPr>
            <a:spLocks noChangeArrowheads="1"/>
          </p:cNvSpPr>
          <p:nvPr/>
        </p:nvSpPr>
        <p:spPr bwMode="auto">
          <a:xfrm>
            <a:off x="14332888" y="5978052"/>
            <a:ext cx="13417490" cy="3021881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03082" tIns="49764" rIns="103082" bIns="49764" anchorCtr="1">
            <a:spAutoFit/>
          </a:bodyPr>
          <a:lstStyle/>
          <a:p>
            <a:pPr algn="ctr"/>
            <a:endParaRPr lang="en-US" altLang="zh-TW" sz="987" b="1" dirty="0" smtClean="0">
              <a:latin typeface="標楷體" pitchFamily="65" charset="-120"/>
              <a:ea typeface="標楷體" pitchFamily="65" charset="-120"/>
            </a:endParaRPr>
          </a:p>
          <a:p>
            <a:pPr algn="ctr">
              <a:lnSpc>
                <a:spcPct val="80000"/>
              </a:lnSpc>
              <a:spcAft>
                <a:spcPct val="40000"/>
              </a:spcAft>
            </a:pPr>
            <a:r>
              <a:rPr lang="zh-TW" altLang="en-US" sz="3950" b="1" dirty="0" smtClean="0">
                <a:latin typeface="標楷體" pitchFamily="65" charset="-120"/>
                <a:ea typeface="標楷體" pitchFamily="65" charset="-120"/>
              </a:rPr>
              <a:t>模擬</a:t>
            </a:r>
            <a:r>
              <a:rPr lang="zh-TW" altLang="en-US" sz="3950" b="1" dirty="0">
                <a:latin typeface="標楷體" pitchFamily="65" charset="-120"/>
                <a:ea typeface="標楷體" pitchFamily="65" charset="-120"/>
              </a:rPr>
              <a:t>結果</a:t>
            </a:r>
            <a:endParaRPr lang="en-US" altLang="zh-TW" sz="3950" dirty="0"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r>
              <a:rPr lang="en-US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‧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首先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本次專題模擬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先是驗證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Comb-type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Block-type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的性質是否符合理論</a:t>
            </a:r>
            <a:endParaRPr lang="en-US" altLang="en-US" sz="257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just">
              <a:spcBef>
                <a:spcPct val="20000"/>
              </a:spcBef>
            </a:pPr>
            <a:r>
              <a:rPr lang="en-US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‧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六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、圖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七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驗證了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Block-type,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因為在頻率軸上插滿了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Pilot,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所以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比較不易受到通道延遲影響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但是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時間軸上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是週期性地插入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Pilot,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所以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對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Doppler Frequency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抵抗較弱</a:t>
            </a:r>
            <a:endParaRPr lang="en-US" altLang="en-US" sz="257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en-US" sz="2765" dirty="0"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en-US" sz="2765" dirty="0"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en-US" sz="2765" dirty="0"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en-US" sz="2765" dirty="0"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en-US" sz="2765" dirty="0"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en-US" sz="2765" dirty="0"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en-US" sz="2765" dirty="0"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en-US" sz="197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en-US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r>
              <a:rPr lang="en-US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‧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圖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八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、圖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九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驗證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了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Comb-type</a:t>
            </a:r>
            <a:r>
              <a:rPr lang="en-US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因為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時間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軸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上插滿了</a:t>
            </a:r>
            <a:r>
              <a:rPr lang="en-US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Pilot,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所以</a:t>
            </a:r>
            <a:r>
              <a:rPr lang="en-US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比較不易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受到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Doppler Frequency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影響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但是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頻率軸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上</a:t>
            </a:r>
            <a:r>
              <a:rPr lang="en-US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是週期性地插入</a:t>
            </a:r>
            <a:r>
              <a:rPr lang="en-US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Pilot,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所以</a:t>
            </a:r>
            <a:r>
              <a:rPr lang="en-US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對通道延遲抵抗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較弱</a:t>
            </a:r>
            <a:endParaRPr lang="en-US" altLang="en-US" sz="257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zh-TW" sz="2765" dirty="0">
              <a:latin typeface="新細明體" charset="-120"/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r>
              <a:rPr lang="en-US" altLang="zh-TW" sz="2765" dirty="0">
                <a:latin typeface="新細明體" charset="-120"/>
                <a:ea typeface="標楷體" pitchFamily="65" charset="-120"/>
              </a:rPr>
              <a:t> </a:t>
            </a:r>
            <a:r>
              <a:rPr lang="en-US" altLang="zh-TW" sz="2765" dirty="0" smtClean="0">
                <a:latin typeface="新細明體" charset="-120"/>
                <a:ea typeface="標楷體" pitchFamily="65" charset="-120"/>
              </a:rPr>
              <a:t>     </a:t>
            </a:r>
            <a:r>
              <a:rPr lang="zh-TW" altLang="en-US" sz="2765" dirty="0" smtClean="0">
                <a:latin typeface="新細明體" charset="-120"/>
                <a:ea typeface="標楷體" pitchFamily="65" charset="-120"/>
              </a:rPr>
              <a:t>  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圖八、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Comb-type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不同都卜勒頻率模擬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結果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九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Comb-type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不同都卜勒頻率模擬結果</a:t>
            </a:r>
            <a:endParaRPr lang="en-US" altLang="zh-TW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ct val="20000"/>
              </a:spcBef>
            </a:pPr>
            <a:endParaRPr lang="en-US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ct val="20000"/>
              </a:spcBef>
            </a:pPr>
            <a:r>
              <a:rPr lang="en-US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‧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接著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藉由改變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Data Rate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和子載波數目討論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Doppler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效應</a:t>
            </a:r>
            <a:r>
              <a:rPr lang="zh-TW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57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ct val="20000"/>
              </a:spcBef>
            </a:pPr>
            <a:r>
              <a:rPr lang="en-US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‧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十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、圖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十一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發現在</a:t>
            </a:r>
            <a:r>
              <a:rPr lang="en-US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Channel A</a:t>
            </a:r>
            <a:r>
              <a:rPr lang="zh-TW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不同速率在同樣的都卜勒效應下</a:t>
            </a:r>
            <a:r>
              <a:rPr lang="en-US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系統性能會有較相近的表現</a:t>
            </a:r>
            <a:r>
              <a:rPr lang="en-US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但是</a:t>
            </a:r>
            <a:r>
              <a:rPr lang="en-US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在</a:t>
            </a:r>
            <a:r>
              <a:rPr lang="en-US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Channel 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B,</a:t>
            </a:r>
            <a:r>
              <a:rPr lang="zh-TW" altLang="zh-TW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較快的位元速率會有比較差的表現。</a:t>
            </a:r>
            <a:endParaRPr lang="en-US" altLang="zh-TW" sz="257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ct val="20000"/>
              </a:spcBef>
            </a:pPr>
            <a:endParaRPr lang="en-US" altLang="en-US" sz="277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endParaRPr lang="en-US" altLang="zh-TW" sz="4345" b="1" dirty="0">
              <a:ea typeface="標楷體" pitchFamily="65" charset="-120"/>
            </a:endParaRPr>
          </a:p>
          <a:p>
            <a:pPr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圖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十、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不同位元速率模擬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結果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    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十一、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不同位元速率模擬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結果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r>
              <a:rPr lang="en-US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‧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十二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、圖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十三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由於子載波數目越小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,CP</a:t>
            </a:r>
            <a:r>
              <a:rPr lang="zh-TW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也就相對縮短了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造成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ISI</a:t>
            </a:r>
            <a:r>
              <a:rPr lang="zh-TW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影響會比較大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但是子載波數目太大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在都卜勒效應影響較嚴重時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,ICI</a:t>
            </a:r>
            <a:r>
              <a:rPr lang="zh-TW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影響也會比較大。</a:t>
            </a:r>
            <a:endParaRPr lang="en-US" altLang="zh-TW" sz="257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endParaRPr lang="en-US" altLang="zh-TW" sz="4345" b="1" dirty="0" smtClean="0">
              <a:ea typeface="標楷體" pitchFamily="65" charset="-120"/>
            </a:endParaRPr>
          </a:p>
          <a:p>
            <a:pPr algn="ctr"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endParaRPr lang="en-US" altLang="zh-TW" sz="4345" b="1" dirty="0">
              <a:ea typeface="標楷體" pitchFamily="65" charset="-120"/>
            </a:endParaRPr>
          </a:p>
          <a:p>
            <a:pPr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endParaRPr lang="en-US" altLang="zh-TW" sz="4345" b="1" dirty="0">
              <a:ea typeface="標楷體" pitchFamily="65" charset="-120"/>
            </a:endParaRPr>
          </a:p>
          <a:p>
            <a:pPr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圖十二、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不同子載波數目模擬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結果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圖十三、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不同子載波數目模擬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結果</a:t>
            </a:r>
            <a:endParaRPr lang="en-US" altLang="zh-TW" sz="2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ctr"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r>
              <a:rPr lang="zh-TW" altLang="en-US" sz="3950" b="1" dirty="0" smtClean="0">
                <a:ea typeface="標楷體" pitchFamily="65" charset="-120"/>
              </a:rPr>
              <a:t>結論</a:t>
            </a:r>
            <a:endParaRPr lang="en-US" altLang="en-US" sz="3950" b="1" dirty="0" smtClean="0"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r>
              <a:rPr lang="en-US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‧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本專題內容主要是利用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Pilot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估出通道頻率響應後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來去驗證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Comb-type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Block-type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的性質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之後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在討論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Doppler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效應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並且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>
                <a:latin typeface="標楷體" panose="03000509000000000000" pitchFamily="65" charset="-120"/>
                <a:ea typeface="標楷體" panose="03000509000000000000" pitchFamily="65" charset="-120"/>
              </a:rPr>
              <a:t>用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討論系統參數的設計流程作為總結</a:t>
            </a:r>
            <a:r>
              <a:rPr lang="zh-TW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57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just">
              <a:spcBef>
                <a:spcPct val="20000"/>
              </a:spcBef>
            </a:pPr>
            <a:r>
              <a:rPr lang="en-US" altLang="en-US" sz="2800" dirty="0" smtClean="0">
                <a:ea typeface="標楷體" pitchFamily="65" charset="-120"/>
              </a:rPr>
              <a:t>‧</a:t>
            </a:r>
            <a:r>
              <a:rPr lang="zh-TW" altLang="en-US" sz="2800" dirty="0" smtClean="0">
                <a:ea typeface="標楷體" pitchFamily="65" charset="-120"/>
              </a:rPr>
              <a:t>將來</a:t>
            </a:r>
            <a:r>
              <a:rPr lang="en-US" altLang="zh-TW" sz="2800" dirty="0" smtClean="0">
                <a:ea typeface="標楷體" pitchFamily="65" charset="-120"/>
              </a:rPr>
              <a:t>,</a:t>
            </a:r>
            <a:r>
              <a:rPr lang="zh-TW" altLang="en-US" sz="2800" dirty="0" smtClean="0">
                <a:ea typeface="標楷體" pitchFamily="65" charset="-120"/>
              </a:rPr>
              <a:t>學習更多知識後</a:t>
            </a:r>
            <a:r>
              <a:rPr lang="en-US" altLang="zh-TW" sz="2800" dirty="0" smtClean="0">
                <a:ea typeface="標楷體" pitchFamily="65" charset="-120"/>
              </a:rPr>
              <a:t>,</a:t>
            </a:r>
            <a:r>
              <a:rPr lang="zh-TW" altLang="en-US" sz="2800" dirty="0" smtClean="0">
                <a:ea typeface="標楷體" pitchFamily="65" charset="-120"/>
              </a:rPr>
              <a:t>可以把一些模擬做的更仔細</a:t>
            </a:r>
            <a:r>
              <a:rPr lang="en-US" altLang="zh-TW" sz="2800" dirty="0" smtClean="0">
                <a:ea typeface="標楷體" pitchFamily="65" charset="-120"/>
              </a:rPr>
              <a:t>,</a:t>
            </a:r>
            <a:r>
              <a:rPr lang="zh-TW" altLang="en-US" sz="2800" dirty="0" smtClean="0">
                <a:ea typeface="標楷體" pitchFamily="65" charset="-120"/>
              </a:rPr>
              <a:t>例如</a:t>
            </a:r>
            <a:r>
              <a:rPr lang="en-US" altLang="zh-TW" sz="2800" dirty="0" smtClean="0">
                <a:ea typeface="標楷體" pitchFamily="65" charset="-120"/>
              </a:rPr>
              <a:t>:</a:t>
            </a:r>
            <a:r>
              <a:rPr lang="zh-TW" altLang="en-US" sz="2800" dirty="0" smtClean="0">
                <a:ea typeface="標楷體" pitchFamily="65" charset="-120"/>
              </a:rPr>
              <a:t>在本次模擬中</a:t>
            </a:r>
            <a:r>
              <a:rPr lang="en-US" altLang="zh-TW" sz="2800" dirty="0" smtClean="0">
                <a:ea typeface="標楷體" pitchFamily="65" charset="-120"/>
              </a:rPr>
              <a:t>,</a:t>
            </a:r>
            <a:r>
              <a:rPr lang="zh-TW" altLang="en-US" sz="2800" dirty="0" smtClean="0">
                <a:ea typeface="標楷體" pitchFamily="65" charset="-120"/>
              </a:rPr>
              <a:t>我們都是假設</a:t>
            </a:r>
            <a:r>
              <a:rPr lang="en-US" altLang="zh-TW" sz="2800" dirty="0" smtClean="0">
                <a:ea typeface="標楷體" pitchFamily="65" charset="-120"/>
              </a:rPr>
              <a:t>Channel Coding</a:t>
            </a:r>
            <a:r>
              <a:rPr lang="zh-TW" altLang="en-US" sz="2800" dirty="0" smtClean="0">
                <a:ea typeface="標楷體" pitchFamily="65" charset="-120"/>
              </a:rPr>
              <a:t>為</a:t>
            </a:r>
            <a:r>
              <a:rPr lang="en-US" altLang="zh-TW" sz="2800" dirty="0" smtClean="0">
                <a:ea typeface="標楷體" pitchFamily="65" charset="-120"/>
              </a:rPr>
              <a:t>1,</a:t>
            </a:r>
            <a:r>
              <a:rPr lang="zh-TW" altLang="en-US" sz="2800" dirty="0" smtClean="0">
                <a:ea typeface="標楷體" pitchFamily="65" charset="-120"/>
              </a:rPr>
              <a:t>但是</a:t>
            </a:r>
            <a:r>
              <a:rPr lang="en-US" altLang="zh-TW" sz="2800" dirty="0" smtClean="0">
                <a:ea typeface="標楷體" pitchFamily="65" charset="-120"/>
              </a:rPr>
              <a:t>,</a:t>
            </a:r>
            <a:r>
              <a:rPr lang="zh-TW" altLang="en-US" sz="2800" dirty="0" smtClean="0">
                <a:ea typeface="標楷體" pitchFamily="65" charset="-120"/>
              </a:rPr>
              <a:t>真正的無線傳輸規格就不是如此</a:t>
            </a:r>
            <a:r>
              <a:rPr lang="en-US" altLang="zh-TW" sz="2800" dirty="0" smtClean="0">
                <a:ea typeface="標楷體" pitchFamily="65" charset="-120"/>
              </a:rPr>
              <a:t>,</a:t>
            </a:r>
            <a:r>
              <a:rPr lang="zh-TW" altLang="en-US" sz="2800" dirty="0" smtClean="0">
                <a:ea typeface="標楷體" pitchFamily="65" charset="-120"/>
              </a:rPr>
              <a:t>這是還可以改進的地方</a:t>
            </a:r>
            <a:r>
              <a:rPr lang="zh-TW" altLang="zh-TW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just">
              <a:spcBef>
                <a:spcPct val="20000"/>
              </a:spcBef>
            </a:pPr>
            <a:r>
              <a:rPr lang="en-US" altLang="en-US" sz="2800" dirty="0" smtClean="0">
                <a:ea typeface="標楷體" pitchFamily="65" charset="-120"/>
              </a:rPr>
              <a:t>‧</a:t>
            </a:r>
            <a:r>
              <a:rPr lang="zh-TW" altLang="en-US" sz="2800" dirty="0" smtClean="0">
                <a:ea typeface="標楷體" pitchFamily="65" charset="-120"/>
              </a:rPr>
              <a:t>未來在研究所</a:t>
            </a:r>
            <a:r>
              <a:rPr lang="en-US" altLang="zh-TW" sz="2800" dirty="0" smtClean="0">
                <a:ea typeface="標楷體" pitchFamily="65" charset="-120"/>
              </a:rPr>
              <a:t>,</a:t>
            </a:r>
            <a:r>
              <a:rPr lang="zh-TW" altLang="en-US" sz="2800" dirty="0" smtClean="0">
                <a:ea typeface="標楷體" pitchFamily="65" charset="-120"/>
              </a:rPr>
              <a:t>將持續研究有關通訊系統的部分</a:t>
            </a:r>
            <a:r>
              <a:rPr lang="en-US" altLang="zh-TW" sz="2800" dirty="0" smtClean="0">
                <a:ea typeface="標楷體" pitchFamily="65" charset="-120"/>
              </a:rPr>
              <a:t>,</a:t>
            </a:r>
            <a:r>
              <a:rPr lang="zh-TW" altLang="en-US" sz="2800" dirty="0" smtClean="0">
                <a:ea typeface="標楷體" pitchFamily="65" charset="-120"/>
              </a:rPr>
              <a:t>相信這次的專題經驗</a:t>
            </a:r>
            <a:r>
              <a:rPr lang="en-US" altLang="zh-TW" sz="2800" dirty="0" smtClean="0">
                <a:ea typeface="標楷體" pitchFamily="65" charset="-120"/>
              </a:rPr>
              <a:t>,</a:t>
            </a:r>
            <a:r>
              <a:rPr lang="zh-TW" altLang="en-US" sz="2800" dirty="0" smtClean="0">
                <a:ea typeface="標楷體" pitchFamily="65" charset="-120"/>
              </a:rPr>
              <a:t>在研究所學習上遇到問題時</a:t>
            </a:r>
            <a:r>
              <a:rPr lang="en-US" altLang="zh-TW" sz="2800" dirty="0" smtClean="0">
                <a:ea typeface="標楷體" pitchFamily="65" charset="-120"/>
              </a:rPr>
              <a:t>,</a:t>
            </a:r>
            <a:r>
              <a:rPr lang="zh-TW" altLang="en-US" sz="2800" dirty="0" smtClean="0">
                <a:ea typeface="標楷體" pitchFamily="65" charset="-120"/>
              </a:rPr>
              <a:t>會很有幫助的</a:t>
            </a:r>
            <a:r>
              <a:rPr lang="zh-TW" altLang="zh-TW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32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just">
              <a:spcBef>
                <a:spcPct val="20000"/>
              </a:spcBef>
            </a:pPr>
            <a:r>
              <a:rPr lang="en-US" altLang="en-US" sz="2800" dirty="0" smtClean="0">
                <a:ea typeface="標楷體" pitchFamily="65" charset="-120"/>
              </a:rPr>
              <a:t>‧</a:t>
            </a:r>
            <a:r>
              <a:rPr lang="zh-TW" altLang="en-US" sz="2800" dirty="0">
                <a:ea typeface="標楷體" pitchFamily="65" charset="-120"/>
              </a:rPr>
              <a:t>這次的專題實驗中</a:t>
            </a:r>
            <a:r>
              <a:rPr lang="en-US" altLang="zh-TW" sz="2800" dirty="0">
                <a:ea typeface="標楷體" pitchFamily="65" charset="-120"/>
              </a:rPr>
              <a:t>,</a:t>
            </a:r>
            <a:r>
              <a:rPr lang="zh-TW" altLang="en-US" sz="2800" dirty="0">
                <a:ea typeface="標楷體" pitchFamily="65" charset="-120"/>
              </a:rPr>
              <a:t>從一開始的基本理論學起到如何把理論轉換到</a:t>
            </a:r>
            <a:r>
              <a:rPr lang="en-US" altLang="zh-TW" sz="2800" dirty="0">
                <a:ea typeface="標楷體" pitchFamily="65" charset="-120"/>
              </a:rPr>
              <a:t>MATLAB</a:t>
            </a:r>
            <a:r>
              <a:rPr lang="zh-TW" altLang="en-US" sz="2800" dirty="0">
                <a:ea typeface="標楷體" pitchFamily="65" charset="-120"/>
              </a:rPr>
              <a:t>上的模擬</a:t>
            </a:r>
            <a:r>
              <a:rPr lang="en-US" altLang="zh-TW" sz="2800" dirty="0">
                <a:ea typeface="標楷體" pitchFamily="65" charset="-120"/>
              </a:rPr>
              <a:t>,</a:t>
            </a:r>
            <a:r>
              <a:rPr lang="zh-TW" altLang="en-US" sz="2800" dirty="0">
                <a:ea typeface="標楷體" pitchFamily="65" charset="-120"/>
              </a:rPr>
              <a:t>在這期間</a:t>
            </a:r>
            <a:r>
              <a:rPr lang="en-US" altLang="zh-TW" sz="2800" dirty="0">
                <a:ea typeface="標楷體" pitchFamily="65" charset="-120"/>
              </a:rPr>
              <a:t>,</a:t>
            </a:r>
            <a:r>
              <a:rPr lang="zh-TW" altLang="en-US" sz="2800" dirty="0">
                <a:ea typeface="標楷體" pitchFamily="65" charset="-120"/>
              </a:rPr>
              <a:t>除了</a:t>
            </a:r>
            <a:r>
              <a:rPr lang="en-US" altLang="zh-TW" sz="2800" dirty="0">
                <a:ea typeface="標楷體" pitchFamily="65" charset="-120"/>
              </a:rPr>
              <a:t>,</a:t>
            </a:r>
            <a:r>
              <a:rPr lang="zh-TW" altLang="en-US" sz="2800" dirty="0">
                <a:ea typeface="標楷體" pitchFamily="65" charset="-120"/>
              </a:rPr>
              <a:t>知識上的收穫之外</a:t>
            </a:r>
            <a:r>
              <a:rPr lang="en-US" altLang="zh-TW" sz="2800" dirty="0">
                <a:ea typeface="標楷體" pitchFamily="65" charset="-120"/>
              </a:rPr>
              <a:t>,</a:t>
            </a:r>
            <a:r>
              <a:rPr lang="zh-TW" altLang="en-US" sz="2800" dirty="0">
                <a:ea typeface="標楷體" pitchFamily="65" charset="-120"/>
              </a:rPr>
              <a:t>最重要的是</a:t>
            </a:r>
            <a:r>
              <a:rPr lang="en-US" altLang="zh-TW" sz="2800" dirty="0">
                <a:ea typeface="標楷體" pitchFamily="65" charset="-120"/>
              </a:rPr>
              <a:t>,</a:t>
            </a:r>
            <a:r>
              <a:rPr lang="zh-TW" altLang="en-US" sz="2800" dirty="0">
                <a:ea typeface="標楷體" pitchFamily="65" charset="-120"/>
              </a:rPr>
              <a:t>學習到做研究的態度以及精神</a:t>
            </a:r>
            <a:r>
              <a:rPr lang="zh-TW" altLang="zh-TW" sz="32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3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66" name="Rectangle 66"/>
              <p:cNvSpPr>
                <a:spLocks noChangeArrowheads="1"/>
              </p:cNvSpPr>
              <p:nvPr/>
            </p:nvSpPr>
            <p:spPr bwMode="auto">
              <a:xfrm>
                <a:off x="514802" y="5980210"/>
                <a:ext cx="12931576" cy="31266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02990" tIns="51495" rIns="102990" bIns="51495" anchorCtr="1"/>
              <a:lstStyle/>
              <a:p>
                <a:pPr algn="just" defTabSz="1029846">
                  <a:lnSpc>
                    <a:spcPct val="80000"/>
                  </a:lnSpc>
                </a:pPr>
                <a:endParaRPr lang="en-US" altLang="zh-TW" sz="987" b="1" dirty="0">
                  <a:latin typeface="標楷體" pitchFamily="65" charset="-120"/>
                  <a:ea typeface="標楷體" pitchFamily="65" charset="-120"/>
                </a:endParaRPr>
              </a:p>
              <a:p>
                <a:pPr algn="ctr" defTabSz="1029846">
                  <a:lnSpc>
                    <a:spcPct val="80000"/>
                  </a:lnSpc>
                  <a:spcAft>
                    <a:spcPct val="40000"/>
                  </a:spcAft>
                </a:pPr>
                <a:r>
                  <a:rPr lang="zh-TW" altLang="en-US" sz="3950" b="1" dirty="0">
                    <a:ea typeface="標楷體" pitchFamily="65" charset="-120"/>
                  </a:rPr>
                  <a:t>摘要</a:t>
                </a:r>
              </a:p>
              <a:p>
                <a:pPr algn="just" defTabSz="1029846">
                  <a:spcBef>
                    <a:spcPct val="20000"/>
                  </a:spcBef>
                </a:pPr>
                <a:r>
                  <a:rPr lang="en-US" altLang="en-US" sz="2567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‧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隨著時代的變化</a:t>
                </a:r>
                <a:r>
                  <a:rPr lang="en-US" altLang="zh-TW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通訊系統傳輸技術在差不多每</a:t>
                </a:r>
                <a:r>
                  <a:rPr lang="en-US" altLang="zh-TW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10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年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左右</a:t>
                </a:r>
                <a:r>
                  <a:rPr lang="en-US" altLang="zh-TW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就會有一個新一代的技術翻新</a:t>
                </a:r>
                <a14:m>
                  <m:oMath xmlns:m="http://schemas.openxmlformats.org/officeDocument/2006/math">
                    <m:r>
                      <a:rPr lang="zh-TW" altLang="en-US" sz="2765" i="1" smtClean="0">
                        <a:latin typeface="Cambria Math" panose="02040503050406030204" pitchFamily="18" charset="0"/>
                        <a:ea typeface="標楷體" pitchFamily="65" charset="-120"/>
                      </a:rPr>
                      <m:t>。</m:t>
                    </m:r>
                  </m:oMath>
                </a14:m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人們對於通訊系統的要求也日漸提高</a:t>
                </a:r>
                <a:r>
                  <a:rPr lang="en-US" altLang="zh-TW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不再局限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於簡單的通話。</a:t>
                </a:r>
                <a:endParaRPr lang="en-US" altLang="zh-TW" sz="2765" dirty="0" smtClean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r>
                  <a:rPr lang="en-US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‧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對於快速資料傳輸的需求</a:t>
                </a:r>
                <a:r>
                  <a:rPr lang="en-US" altLang="zh-TW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第三代行動通訊技術如</a:t>
                </a:r>
                <a:r>
                  <a:rPr lang="en-US" altLang="zh-TW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:W-CDMA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、</a:t>
                </a:r>
                <a:r>
                  <a:rPr lang="en-US" altLang="zh-TW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CDMA2000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等等</a:t>
                </a:r>
                <a:r>
                  <a:rPr lang="en-US" altLang="zh-TW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已無法滿足我們需求</a:t>
                </a:r>
                <a:r>
                  <a:rPr lang="en-US" altLang="zh-TW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因此</a:t>
                </a:r>
                <a:r>
                  <a:rPr lang="en-US" altLang="zh-TW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衍生出了第四代</a:t>
                </a:r>
                <a:r>
                  <a:rPr lang="zh-TW" altLang="en-US" sz="2765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行動通訊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技術如</a:t>
                </a:r>
                <a:r>
                  <a:rPr lang="en-US" altLang="zh-TW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:LTE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、</a:t>
                </a:r>
                <a:r>
                  <a:rPr lang="en-US" altLang="zh-TW" sz="2765" dirty="0" err="1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Wimax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等等。</a:t>
                </a:r>
                <a:endParaRPr lang="en-US" altLang="zh-TW" sz="2765" dirty="0" smtClean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r>
                  <a:rPr lang="en-US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‧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此次的專題是</a:t>
                </a:r>
                <a:r>
                  <a:rPr lang="en-US" altLang="zh-TW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SISO OFDM</a:t>
                </a:r>
                <a:r>
                  <a:rPr lang="zh-TW" altLang="en-US" sz="2765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系統通道估測之研究。</a:t>
                </a:r>
                <a:endParaRPr lang="zh-TW" altLang="en-US" sz="2765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pPr algn="ctr" defTabSz="1029846">
                  <a:lnSpc>
                    <a:spcPct val="80000"/>
                  </a:lnSpc>
                  <a:spcBef>
                    <a:spcPct val="60000"/>
                  </a:spcBef>
                  <a:spcAft>
                    <a:spcPct val="40000"/>
                  </a:spcAft>
                </a:pPr>
                <a:r>
                  <a:rPr lang="zh-TW" altLang="en-US" sz="3950" b="1" dirty="0" smtClean="0">
                    <a:ea typeface="標楷體" pitchFamily="65" charset="-120"/>
                  </a:rPr>
                  <a:t>通道估測</a:t>
                </a:r>
                <a:endParaRPr lang="zh-TW" altLang="en-US" sz="3950" b="1" dirty="0"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r>
                  <a:rPr lang="en-US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‧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本次專題使用的通道估測方法是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Pilot,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所謂的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Pilot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就是在傳送端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在已知的位置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傳送已知的訊號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並在接收端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在那些已知的位置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把它估出來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  <a:sym typeface="Wingdings" pitchFamily="2" charset="2"/>
                  </a:rPr>
                  <a:t>。</a:t>
                </a:r>
                <a:endParaRPr lang="zh-TW" altLang="en-US" sz="257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r>
                  <a:rPr lang="en-US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‧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估測的方法是使用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Least Square(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圖一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),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把這些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Pilot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估出來後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再去做一階線性內插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(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圖二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),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把資料給估出來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  <a:sym typeface="Wingdings" pitchFamily="2" charset="2"/>
                  </a:rPr>
                  <a:t>。</a:t>
                </a:r>
                <a:endParaRPr lang="zh-TW" altLang="en-US" sz="2570" dirty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zh-TW" altLang="en-US" sz="2765" dirty="0"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zh-TW" altLang="en-US" sz="2765" dirty="0"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zh-TW" altLang="en-US" sz="2765" dirty="0"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zh-TW" altLang="en-US" sz="2765" dirty="0"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zh-TW" altLang="en-US" sz="2765" dirty="0"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zh-TW" altLang="en-US" sz="2765" dirty="0"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zh-TW" altLang="en-US" sz="2765" dirty="0" smtClean="0">
                  <a:ea typeface="標楷體" pitchFamily="65" charset="-120"/>
                </a:endParaRPr>
              </a:p>
              <a:p>
                <a:pPr defTabSz="1029846">
                  <a:spcBef>
                    <a:spcPct val="20000"/>
                  </a:spcBef>
                </a:pPr>
                <a:r>
                  <a:rPr lang="zh-TW" altLang="en-US" sz="2765" dirty="0" smtClean="0">
                    <a:ea typeface="標楷體" pitchFamily="65" charset="-120"/>
                  </a:rPr>
                  <a:t>                  </a:t>
                </a:r>
                <a:r>
                  <a:rPr lang="zh-TW" altLang="en-US" sz="24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圖</a:t>
                </a:r>
                <a:r>
                  <a:rPr lang="zh-TW" altLang="en-US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一</a:t>
                </a:r>
                <a:r>
                  <a:rPr lang="zh-TW" altLang="en-US" sz="24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、</a:t>
                </a:r>
                <a:r>
                  <a:rPr lang="zh-TW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正交幾何</a:t>
                </a:r>
                <a:r>
                  <a:rPr lang="zh-TW" altLang="zh-TW" sz="24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表示</a:t>
                </a:r>
                <a:r>
                  <a:rPr lang="zh-TW" altLang="en-US" sz="24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                圖二、</a:t>
                </a:r>
                <a:r>
                  <a:rPr lang="zh-TW" altLang="zh-TW" sz="240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一階線性內插法概念</a:t>
                </a:r>
                <a:r>
                  <a:rPr lang="zh-TW" altLang="zh-TW" sz="24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圖</a:t>
                </a:r>
                <a:endParaRPr lang="en-US" altLang="zh-TW" sz="2400" dirty="0" smtClean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pPr algn="ctr" defTabSz="1029846">
                  <a:spcBef>
                    <a:spcPct val="20000"/>
                  </a:spcBef>
                </a:pPr>
                <a:r>
                  <a:rPr lang="zh-TW" altLang="en-US" sz="2570" dirty="0" smtClean="0">
                    <a:ea typeface="標楷體" pitchFamily="65" charset="-120"/>
                  </a:rPr>
                  <a:t>　</a:t>
                </a:r>
                <a:endParaRPr lang="en-US" altLang="en-US" sz="2570" b="1" dirty="0" smtClean="0"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r>
                  <a:rPr lang="en-US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‧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本次討論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en-US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Pilot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有兩種特別的插法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:1.Comb-type(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圖三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) 2.Block-type(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圖四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)</a:t>
                </a:r>
              </a:p>
              <a:p>
                <a:pPr algn="just" defTabSz="1029846">
                  <a:spcBef>
                    <a:spcPct val="20000"/>
                  </a:spcBef>
                </a:pPr>
                <a:r>
                  <a:rPr lang="en-US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‧Comb-type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是在頻率軸上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週期性地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隔每幾個子載波插滿整個時間軸</a:t>
                </a:r>
                <a:endParaRPr lang="en-US" altLang="zh-TW" sz="2570" dirty="0" smtClean="0">
                  <a:latin typeface="標楷體" panose="03000509000000000000" pitchFamily="65" charset="-120"/>
                  <a:ea typeface="標楷體" panose="03000509000000000000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r>
                  <a:rPr lang="en-US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‧Block-type</a:t>
                </a:r>
                <a:r>
                  <a:rPr lang="zh-TW" altLang="en-US" sz="257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是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在</a:t>
                </a:r>
                <a:r>
                  <a:rPr lang="zh-TW" altLang="en-US" sz="257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時間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軸</a:t>
                </a:r>
                <a:r>
                  <a:rPr lang="zh-TW" altLang="en-US" sz="257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上</a:t>
                </a:r>
                <a:r>
                  <a:rPr lang="en-US" altLang="zh-TW" sz="257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57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週期性地</a:t>
                </a:r>
                <a:r>
                  <a:rPr lang="en-US" altLang="zh-TW" sz="257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,</a:t>
                </a:r>
                <a:r>
                  <a:rPr lang="zh-TW" altLang="en-US" sz="257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隔每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幾個</a:t>
                </a:r>
                <a:r>
                  <a:rPr lang="en-US" altLang="zh-TW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OFDM Symbol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插</a:t>
                </a:r>
                <a:r>
                  <a:rPr lang="zh-TW" altLang="en-US" sz="257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滿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整個頻</a:t>
                </a:r>
                <a:r>
                  <a:rPr lang="zh-TW" altLang="en-US" sz="2570" dirty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率</a:t>
                </a:r>
                <a:r>
                  <a:rPr lang="zh-TW" altLang="en-US" sz="257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軸</a:t>
                </a:r>
                <a:endParaRPr lang="zh-TW" altLang="en-US" sz="2570" dirty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zh-TW" altLang="en-US" sz="2570" dirty="0">
                  <a:latin typeface="標楷體" pitchFamily="65" charset="-120"/>
                  <a:ea typeface="標楷體" pitchFamily="65" charset="-120"/>
                </a:endParaRPr>
              </a:p>
            </p:txBody>
          </p:sp>
        </mc:Choice>
        <mc:Fallback xmlns="">
          <p:sp>
            <p:nvSpPr>
              <p:cNvPr id="15366" name="Rectangle 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4802" y="5980210"/>
                <a:ext cx="12931576" cy="31266200"/>
              </a:xfrm>
              <a:prstGeom prst="rect">
                <a:avLst/>
              </a:prstGeom>
              <a:blipFill rotWithShape="0">
                <a:blip r:embed="rId3"/>
                <a:stretch>
                  <a:fillRect l="-848" t="-331" r="-895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67" name="Text Box 71"/>
          <p:cNvSpPr txBox="1">
            <a:spLocks noChangeArrowheads="1"/>
          </p:cNvSpPr>
          <p:nvPr/>
        </p:nvSpPr>
        <p:spPr bwMode="auto">
          <a:xfrm>
            <a:off x="15306159" y="17879970"/>
            <a:ext cx="2746197" cy="47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TW" altLang="en-US" sz="2469"/>
          </a:p>
        </p:txBody>
      </p:sp>
      <p:sp>
        <p:nvSpPr>
          <p:cNvPr id="15374" name="矩形 108"/>
          <p:cNvSpPr>
            <a:spLocks noChangeArrowheads="1"/>
          </p:cNvSpPr>
          <p:nvPr/>
        </p:nvSpPr>
        <p:spPr bwMode="auto">
          <a:xfrm>
            <a:off x="14828262" y="12375265"/>
            <a:ext cx="65331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六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Block-type</a:t>
            </a:r>
            <a:r>
              <a:rPr lang="zh-TW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不同都卜勒頻率模擬結果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5375" name="矩形 109"/>
          <p:cNvSpPr>
            <a:spLocks noChangeArrowheads="1"/>
          </p:cNvSpPr>
          <p:nvPr/>
        </p:nvSpPr>
        <p:spPr bwMode="auto">
          <a:xfrm>
            <a:off x="21041633" y="12367420"/>
            <a:ext cx="63827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2400" smtClean="0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 sz="2400" smtClean="0">
                <a:latin typeface="標楷體" panose="03000509000000000000" pitchFamily="65" charset="-120"/>
                <a:ea typeface="標楷體" panose="03000509000000000000" pitchFamily="65" charset="-120"/>
              </a:rPr>
              <a:t>圖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七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Block-type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不同都卜勒頻率模擬結果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5" name="圖片 3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622" y="12320324"/>
            <a:ext cx="4347964" cy="3462259"/>
          </a:xfrm>
          <a:prstGeom prst="rect">
            <a:avLst/>
          </a:prstGeom>
        </p:spPr>
      </p:pic>
      <p:pic>
        <p:nvPicPr>
          <p:cNvPr id="36" name="圖片 3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277" y="12761804"/>
            <a:ext cx="6140065" cy="3020779"/>
          </a:xfrm>
          <a:prstGeom prst="rect">
            <a:avLst/>
          </a:prstGeom>
        </p:spPr>
      </p:pic>
      <p:pic>
        <p:nvPicPr>
          <p:cNvPr id="38" name="圖片 3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338" y="18305162"/>
            <a:ext cx="3714235" cy="5212718"/>
          </a:xfrm>
          <a:prstGeom prst="rect">
            <a:avLst/>
          </a:prstGeom>
        </p:spPr>
      </p:pic>
      <p:pic>
        <p:nvPicPr>
          <p:cNvPr id="39" name="圖片 38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749" y="18390690"/>
            <a:ext cx="3420806" cy="51271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70918" y="23583970"/>
            <a:ext cx="10777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029846">
              <a:spcBef>
                <a:spcPct val="20000"/>
              </a:spcBef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 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圖三、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Comb-type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               圖四、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Block-type</a:t>
            </a:r>
            <a:endParaRPr lang="en-US" altLang="zh-TW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53804" y="24438684"/>
            <a:ext cx="2210862" cy="578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29846"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r>
              <a:rPr lang="zh-TW" altLang="en-US" sz="3950" b="1" dirty="0" smtClean="0">
                <a:ea typeface="標楷體" pitchFamily="65" charset="-120"/>
              </a:rPr>
              <a:t>模擬設</a:t>
            </a:r>
            <a:r>
              <a:rPr lang="zh-TW" altLang="en-US" sz="3950" b="1" dirty="0">
                <a:ea typeface="標楷體" pitchFamily="65" charset="-120"/>
              </a:rPr>
              <a:t>定</a:t>
            </a:r>
            <a:endParaRPr lang="en-US" altLang="zh-TW" sz="3950" b="1" dirty="0" smtClean="0">
              <a:ea typeface="標楷體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表格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43677777"/>
                  </p:ext>
                </p:extLst>
              </p:nvPr>
            </p:nvGraphicFramePr>
            <p:xfrm>
              <a:off x="8759425" y="26791123"/>
              <a:ext cx="4019550" cy="4743448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2417483"/>
                    <a:gridCol w="1602067"/>
                  </a:tblGrid>
                  <a:tr h="420943">
                    <a:tc grid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000" kern="100" dirty="0">
                              <a:effectLst/>
                            </a:rPr>
                            <a:t>Simulation parameters</a:t>
                          </a:r>
                          <a:endParaRPr lang="zh-TW" sz="20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0" marB="0"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</a:tr>
                  <a:tr h="49229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 dirty="0">
                              <a:effectLst/>
                            </a:rPr>
                            <a:t>Data rate(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TW" sz="2000" i="1" kern="100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US" sz="2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000" kern="100" dirty="0">
                              <a:effectLst/>
                            </a:rPr>
                            <a:t>)</a:t>
                          </a:r>
                          <a:endParaRPr lang="zh-TW" sz="20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16Mbps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</a:tr>
                  <a:tr h="513269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Modulation type(M)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16-QAM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</a:tr>
                  <a:tr h="805566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 dirty="0">
                              <a:effectLst/>
                            </a:rPr>
                            <a:t>Number of subcarriers(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TW" sz="2000" i="1" kern="100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sz="2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000" kern="100" dirty="0">
                              <a:effectLst/>
                            </a:rPr>
                            <a:t>)</a:t>
                          </a:r>
                          <a:endParaRPr lang="zh-TW" sz="20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 dirty="0">
                              <a:effectLst/>
                            </a:rPr>
                            <a:t>128</a:t>
                          </a:r>
                          <a:endParaRPr lang="zh-TW" sz="20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</a:tr>
                  <a:tr h="49229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IFFT/FFT period(T)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25.6(us)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</a:tr>
                  <a:tr h="513269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Cyclic Prefix(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zh-TW" sz="2000" i="1" kern="100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2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𝑐𝑝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000" kern="100">
                              <a:effectLst/>
                            </a:rPr>
                            <a:t>)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6.4(us)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</a:tr>
                  <a:tr h="521241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Subcarrier space(</a:t>
                          </a:r>
                          <a14:m>
                            <m:oMath xmlns:m="http://schemas.openxmlformats.org/officeDocument/2006/math">
                              <m:r>
                                <a:rPr lang="en-US" sz="2000" kern="100">
                                  <a:effectLst/>
                                  <a:latin typeface="Cambria Math" panose="02040503050406030204" pitchFamily="18" charset="0"/>
                                </a:rPr>
                                <m:t>∆</m:t>
                              </m:r>
                              <m:sSub>
                                <m:sSubPr>
                                  <m:ctrlPr>
                                    <a:rPr lang="zh-TW" sz="2000" i="1" kern="100">
                                      <a:effectLst/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US" sz="20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2000" kern="100">
                              <a:effectLst/>
                            </a:rPr>
                            <a:t>)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 dirty="0">
                              <a:effectLst/>
                            </a:rPr>
                            <a:t>39.0625(kHz)</a:t>
                          </a:r>
                          <a:endParaRPr lang="zh-TW" sz="20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</a:tr>
                  <a:tr h="49229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Bandwidth(BW)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5(MHz)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</a:tr>
                  <a:tr h="49229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 dirty="0">
                              <a:effectLst/>
                            </a:rPr>
                            <a:t>Carrier frequency</a:t>
                          </a:r>
                          <a:endParaRPr lang="zh-TW" sz="20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 dirty="0">
                              <a:effectLst/>
                            </a:rPr>
                            <a:t>2.4(GHz)</a:t>
                          </a:r>
                          <a:endParaRPr lang="zh-TW" sz="20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表格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43677777"/>
                  </p:ext>
                </p:extLst>
              </p:nvPr>
            </p:nvGraphicFramePr>
            <p:xfrm>
              <a:off x="8759425" y="26791123"/>
              <a:ext cx="4019550" cy="4743448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2417483"/>
                    <a:gridCol w="1602067"/>
                  </a:tblGrid>
                  <a:tr h="420943">
                    <a:tc gridSpan="2">
                      <a:txBody>
                        <a:bodyPr/>
                        <a:lstStyle/>
                        <a:p>
                          <a:pPr algn="ctr">
                            <a:spcAft>
                              <a:spcPts val="0"/>
                            </a:spcAft>
                          </a:pPr>
                          <a:r>
                            <a:rPr lang="en-US" sz="2000" kern="100" dirty="0">
                              <a:effectLst/>
                            </a:rPr>
                            <a:t>Simulation parameters</a:t>
                          </a:r>
                          <a:endParaRPr lang="zh-TW" sz="20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0" marB="0"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TW" altLang="en-US"/>
                        </a:p>
                      </a:txBody>
                      <a:tcPr/>
                    </a:tc>
                  </a:tr>
                  <a:tr h="492290"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68580" marR="68580" marT="0" marB="0">
                        <a:blipFill rotWithShape="0">
                          <a:blip r:embed="rId8"/>
                          <a:stretch>
                            <a:fillRect l="-251" t="-101235" r="-66583" b="-7802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16Mbps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</a:tr>
                  <a:tr h="513269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Modulation type(M)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16-QAM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</a:tr>
                  <a:tr h="805566"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68580" marR="68580" marT="0" marB="0">
                        <a:blipFill rotWithShape="0">
                          <a:blip r:embed="rId8"/>
                          <a:stretch>
                            <a:fillRect l="-251" t="-185714" r="-66583" b="-3120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 dirty="0">
                              <a:effectLst/>
                            </a:rPr>
                            <a:t>128</a:t>
                          </a:r>
                          <a:endParaRPr lang="zh-TW" sz="20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</a:tr>
                  <a:tr h="49229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IFFT/FFT period(T)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25.6(us)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</a:tr>
                  <a:tr h="513269"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68580" marR="68580" marT="0" marB="0">
                        <a:blipFill rotWithShape="0">
                          <a:blip r:embed="rId8"/>
                          <a:stretch>
                            <a:fillRect l="-251" t="-541176" r="-66583" b="-2941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6.4(us)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</a:tr>
                  <a:tr h="521241">
                    <a:tc>
                      <a:txBody>
                        <a:bodyPr/>
                        <a:lstStyle/>
                        <a:p>
                          <a:endParaRPr lang="zh-TW"/>
                        </a:p>
                      </a:txBody>
                      <a:tcPr marL="68580" marR="68580" marT="0" marB="0">
                        <a:blipFill rotWithShape="0">
                          <a:blip r:embed="rId8"/>
                          <a:stretch>
                            <a:fillRect l="-251" t="-641176" r="-66583" b="-1941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 dirty="0">
                              <a:effectLst/>
                            </a:rPr>
                            <a:t>39.0625(kHz)</a:t>
                          </a:r>
                          <a:endParaRPr lang="zh-TW" sz="20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</a:tr>
                  <a:tr h="49229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Bandwidth(BW)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>
                              <a:effectLst/>
                            </a:rPr>
                            <a:t>5(MHz)</a:t>
                          </a:r>
                          <a:endParaRPr lang="zh-TW" sz="2000" kern="1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</a:tr>
                  <a:tr h="49229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 dirty="0">
                              <a:effectLst/>
                            </a:rPr>
                            <a:t>Carrier frequency</a:t>
                          </a:r>
                          <a:endParaRPr lang="zh-TW" sz="20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0"/>
                            </a:spcAft>
                          </a:pPr>
                          <a:r>
                            <a:rPr lang="en-US" sz="2000" kern="100" dirty="0">
                              <a:effectLst/>
                            </a:rPr>
                            <a:t>2.4(GHz)</a:t>
                          </a:r>
                          <a:endParaRPr lang="zh-TW" sz="2000" kern="1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792997"/>
              </p:ext>
            </p:extLst>
          </p:nvPr>
        </p:nvGraphicFramePr>
        <p:xfrm>
          <a:off x="1191129" y="32611243"/>
          <a:ext cx="5859265" cy="27036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15545"/>
                <a:gridCol w="2994646"/>
                <a:gridCol w="1149074"/>
              </a:tblGrid>
              <a:tr h="436886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Channel A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7294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Path Number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Average Relative Power(dB)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Delay(us)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76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0.0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0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92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-2.0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0.2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925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3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-10.0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0.4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76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4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-20.0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0.6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534124"/>
              </p:ext>
            </p:extLst>
          </p:nvPr>
        </p:nvGraphicFramePr>
        <p:xfrm>
          <a:off x="7239085" y="32630567"/>
          <a:ext cx="6018602" cy="29688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62198"/>
                <a:gridCol w="3076083"/>
                <a:gridCol w="1180321"/>
              </a:tblGrid>
              <a:tr h="370144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Channel B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6179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Path Number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Average Relative Power(dB)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Delay(us)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234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-3.0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0.0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544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2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0.0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0.2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325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3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-2.0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0.6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234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4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-6.0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0.8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234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5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-9.0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1.0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234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</a:rPr>
                        <a:t>6</a:t>
                      </a:r>
                      <a:endParaRPr lang="zh-TW" sz="20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-10.0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1.6</a:t>
                      </a:r>
                      <a:endParaRPr lang="zh-TW" sz="2000" kern="1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759425" y="31606747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表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zh-TW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3668941" y="35874128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表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二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zh-TW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9716897" y="35761005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表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三</a:t>
            </a:r>
            <a:r>
              <a:rPr lang="en-US" altLang="zh-TW" sz="2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zh-TW" altLang="en-US" sz="2400" dirty="0"/>
          </a:p>
        </p:txBody>
      </p:sp>
      <p:pic>
        <p:nvPicPr>
          <p:cNvPr id="48" name="圖片 47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8157" y="8564049"/>
            <a:ext cx="4468397" cy="3659320"/>
          </a:xfrm>
          <a:prstGeom prst="rect">
            <a:avLst/>
          </a:prstGeom>
        </p:spPr>
      </p:pic>
      <p:pic>
        <p:nvPicPr>
          <p:cNvPr id="49" name="圖片 48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9827" y="8541244"/>
            <a:ext cx="4474964" cy="3682125"/>
          </a:xfrm>
          <a:prstGeom prst="rect">
            <a:avLst/>
          </a:prstGeom>
        </p:spPr>
      </p:pic>
      <p:pic>
        <p:nvPicPr>
          <p:cNvPr id="50" name="圖片 49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1376" y="14221525"/>
            <a:ext cx="4545178" cy="3658445"/>
          </a:xfrm>
          <a:prstGeom prst="rect">
            <a:avLst/>
          </a:prstGeom>
        </p:spPr>
      </p:pic>
      <p:pic>
        <p:nvPicPr>
          <p:cNvPr id="52" name="圖片 51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1376" y="20535608"/>
            <a:ext cx="4545178" cy="3571582"/>
          </a:xfrm>
          <a:prstGeom prst="rect">
            <a:avLst/>
          </a:prstGeom>
        </p:spPr>
      </p:pic>
      <p:pic>
        <p:nvPicPr>
          <p:cNvPr id="53" name="圖片 52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9827" y="20535608"/>
            <a:ext cx="4474964" cy="3673245"/>
          </a:xfrm>
          <a:prstGeom prst="rect">
            <a:avLst/>
          </a:prstGeom>
        </p:spPr>
      </p:pic>
      <p:pic>
        <p:nvPicPr>
          <p:cNvPr id="54" name="圖片 53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5622" y="25893148"/>
            <a:ext cx="4594548" cy="3897608"/>
          </a:xfrm>
          <a:prstGeom prst="rect">
            <a:avLst/>
          </a:prstGeom>
        </p:spPr>
      </p:pic>
      <p:pic>
        <p:nvPicPr>
          <p:cNvPr id="55" name="圖片 54"/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9827" y="25814479"/>
            <a:ext cx="4548650" cy="4054945"/>
          </a:xfrm>
          <a:prstGeom prst="rect">
            <a:avLst/>
          </a:prstGeom>
        </p:spPr>
      </p:pic>
      <p:pic>
        <p:nvPicPr>
          <p:cNvPr id="56" name="圖片 55"/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4402" y="14113249"/>
            <a:ext cx="4560389" cy="38749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4801" y="25170846"/>
            <a:ext cx="14217650" cy="10402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1029846">
              <a:spcBef>
                <a:spcPct val="20000"/>
              </a:spcBef>
            </a:pPr>
            <a:r>
              <a:rPr lang="en-US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‧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本次專題模擬通道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是利用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MATLAB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內建的</a:t>
            </a:r>
            <a:r>
              <a:rPr lang="en-US" altLang="zh-TW" sz="2570" dirty="0" err="1" smtClean="0">
                <a:latin typeface="標楷體" panose="03000509000000000000" pitchFamily="65" charset="-120"/>
                <a:ea typeface="標楷體" panose="03000509000000000000" pitchFamily="65" charset="-120"/>
              </a:rPr>
              <a:t>rayleighchan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函式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,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所產生的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Jack‘s model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的</a:t>
            </a:r>
            <a:endParaRPr lang="en-US" altLang="zh-TW" sz="28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algn="just" defTabSz="1029846">
              <a:spcBef>
                <a:spcPct val="20000"/>
              </a:spcBef>
            </a:pP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時變通道進行模擬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圖五</a:t>
            </a:r>
            <a:r>
              <a:rPr lang="en-US" altLang="zh-TW" sz="2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zh-TW" altLang="en-US" sz="257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4801" y="26306003"/>
            <a:ext cx="14217650" cy="4878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1029846">
              <a:spcBef>
                <a:spcPct val="20000"/>
              </a:spcBef>
            </a:pPr>
            <a:r>
              <a:rPr lang="en-US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‧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表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、表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二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、表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三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為本次專題模擬的設定參數</a:t>
            </a:r>
            <a:endParaRPr lang="zh-TW" altLang="en-US" sz="257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33" name="圖片 32"/>
          <p:cNvPicPr/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862" y="26897128"/>
            <a:ext cx="5126415" cy="442444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525346" y="31765252"/>
            <a:ext cx="1190830" cy="487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圖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五</a:t>
            </a:r>
            <a:r>
              <a:rPr lang="en-US" altLang="zh-TW" sz="257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endParaRPr lang="zh-TW" altLang="en-US" sz="257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預設簡報設計">
      <a:majorFont>
        <a:latin typeface="Times New Roman"/>
        <a:ea typeface="新細明體"/>
        <a:cs typeface=""/>
      </a:majorFont>
      <a:minorFont>
        <a:latin typeface="Times New Roman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303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303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3615</TotalTime>
  <Words>954</Words>
  <Application>Microsoft Office PowerPoint</Application>
  <PresentationFormat>自訂</PresentationFormat>
  <Paragraphs>134</Paragraphs>
  <Slides>1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預設簡報設計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encl</dc:creator>
  <cp:lastModifiedBy>fjuee</cp:lastModifiedBy>
  <cp:revision>299</cp:revision>
  <dcterms:created xsi:type="dcterms:W3CDTF">1601-01-01T00:00:00Z</dcterms:created>
  <dcterms:modified xsi:type="dcterms:W3CDTF">2015-12-03T07:43:09Z</dcterms:modified>
</cp:coreProperties>
</file>